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423"/>
    <a:srgbClr val="C9E8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8369" autoAdjust="0"/>
  </p:normalViewPr>
  <p:slideViewPr>
    <p:cSldViewPr snapToGrid="0" snapToObjects="1">
      <p:cViewPr varScale="1">
        <p:scale>
          <a:sx n="78" d="100"/>
          <a:sy n="78" d="100"/>
        </p:scale>
        <p:origin x="-16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44FB6-3A2F-49C2-9A9D-1798FC53CF96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9C578-4F1D-4FA2-B199-86B4DFBBC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6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9C578-4F1D-4FA2-B199-86B4DFBBC3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3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7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9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635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40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7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0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1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9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190E1-CFDC-0E46-ABAF-EAD042862537}" type="datetimeFigureOut">
              <a:rPr lang="en-US" smtClean="0"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5669C-7287-1C40-89DA-8EEC52767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15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4" name="Group 1113"/>
          <p:cNvGrpSpPr/>
          <p:nvPr/>
        </p:nvGrpSpPr>
        <p:grpSpPr>
          <a:xfrm>
            <a:off x="109729" y="2454416"/>
            <a:ext cx="4387954" cy="3806991"/>
            <a:chOff x="243653" y="2415878"/>
            <a:chExt cx="4120105" cy="3574603"/>
          </a:xfrm>
        </p:grpSpPr>
        <p:pic>
          <p:nvPicPr>
            <p:cNvPr id="131" name="Picture 97" descr="U:\Communications\pr\Marketing\CAMPAIGNS\Give Them Distance\Graphics\Website\GTD-WebIcons_01_Worker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653" y="4580534"/>
              <a:ext cx="2014210" cy="14099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2" name="Picture 98" descr="U:\Communications\pr\Marketing\CAMPAIGNS\Give Them Distance\Graphics\Website\GTD-WebIcons_02_Drivers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3639" y="2415878"/>
              <a:ext cx="2420134" cy="1694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99" descr="U:\Communications\pr\Marketing\CAMPAIGNS\Give Them Distance\Graphics\Website\GTD-WebIcons_03_Emergency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9548" y="4580534"/>
              <a:ext cx="2014210" cy="14099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15"/>
          <p:cNvSpPr/>
          <p:nvPr/>
        </p:nvSpPr>
        <p:spPr>
          <a:xfrm>
            <a:off x="4725773" y="1331953"/>
            <a:ext cx="4177897" cy="60785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b="1" dirty="0"/>
              <a:t>WHAT TO </a:t>
            </a:r>
            <a:r>
              <a:rPr lang="en-US" sz="2100" b="1" dirty="0" smtClean="0"/>
              <a:t>DO</a:t>
            </a:r>
          </a:p>
          <a:p>
            <a:pPr algn="ctr"/>
            <a:r>
              <a:rPr lang="en-US" b="1" i="1" dirty="0" smtClean="0"/>
              <a:t>when </a:t>
            </a:r>
            <a:r>
              <a:rPr lang="en-US" b="1" i="1" dirty="0"/>
              <a:t>you see </a:t>
            </a:r>
            <a:r>
              <a:rPr lang="en-US" b="1" i="1" dirty="0" smtClean="0"/>
              <a:t>ANY </a:t>
            </a:r>
            <a:r>
              <a:rPr lang="en-US" b="1" i="1" dirty="0"/>
              <a:t>vehicle with flashing lights</a:t>
            </a:r>
          </a:p>
        </p:txBody>
      </p:sp>
      <p:sp>
        <p:nvSpPr>
          <p:cNvPr id="2" name="Rectangle 1"/>
          <p:cNvSpPr/>
          <p:nvPr/>
        </p:nvSpPr>
        <p:spPr>
          <a:xfrm>
            <a:off x="365167" y="1331953"/>
            <a:ext cx="3853265" cy="93102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b="1" dirty="0"/>
              <a:t>The “Move </a:t>
            </a:r>
            <a:r>
              <a:rPr lang="en-US" b="1"/>
              <a:t>Over</a:t>
            </a:r>
            <a:r>
              <a:rPr lang="en-US" b="1" smtClean="0"/>
              <a:t>” </a:t>
            </a:r>
            <a:r>
              <a:rPr lang="en-US" b="1" smtClean="0"/>
              <a:t>Law </a:t>
            </a:r>
            <a:r>
              <a:rPr lang="en-US" b="1" dirty="0"/>
              <a:t>requires passing drivers to slow down and change lanes safely when approaching ANY vehicle with their hazard lights on, not just emergency and maintenance vehicles.</a:t>
            </a:r>
            <a:endParaRPr lang="en-US" dirty="0">
              <a:effectLst/>
            </a:endParaRPr>
          </a:p>
        </p:txBody>
      </p:sp>
      <p:cxnSp>
        <p:nvCxnSpPr>
          <p:cNvPr id="1107" name="Straight Connector 1106"/>
          <p:cNvCxnSpPr/>
          <p:nvPr/>
        </p:nvCxnSpPr>
        <p:spPr>
          <a:xfrm>
            <a:off x="4572000" y="1331953"/>
            <a:ext cx="0" cy="5331953"/>
          </a:xfrm>
          <a:prstGeom prst="line">
            <a:avLst/>
          </a:prstGeom>
          <a:ln w="38100">
            <a:solidFill>
              <a:srgbClr val="F8C42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4" name="Group 123"/>
          <p:cNvGrpSpPr/>
          <p:nvPr/>
        </p:nvGrpSpPr>
        <p:grpSpPr>
          <a:xfrm>
            <a:off x="-3692" y="0"/>
            <a:ext cx="9147692" cy="1153738"/>
            <a:chOff x="-4923" y="0"/>
            <a:chExt cx="12196923" cy="1538317"/>
          </a:xfrm>
        </p:grpSpPr>
        <p:sp>
          <p:nvSpPr>
            <p:cNvPr id="125" name="Rectangle 124"/>
            <p:cNvSpPr/>
            <p:nvPr/>
          </p:nvSpPr>
          <p:spPr>
            <a:xfrm>
              <a:off x="0" y="132323"/>
              <a:ext cx="12192000" cy="1405994"/>
            </a:xfrm>
            <a:prstGeom prst="rect">
              <a:avLst/>
            </a:prstGeom>
            <a:solidFill>
              <a:srgbClr val="F8C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-4923" y="0"/>
              <a:ext cx="12192000" cy="1437632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7" name="Picture 2" descr="U:\Communications\pr\graphics\Logos for Use\04_Tollway Initiatives\Give Them Distance Logo\Give Them Distance Final Logo_RGB_w-Tagline-B&amp;W2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6889" y="155404"/>
              <a:ext cx="11218223" cy="11257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8" name="Picture 95" descr="U:\Communications\pr\Marketing\CAMPAIGNS\Give Them Distance\Graphics\Social\Facebook\GTD-FacebookImages_SharedImage0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64" y="4437082"/>
            <a:ext cx="3952712" cy="207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96" descr="U:\Communications\pr\Marketing\CAMPAIGNS\Give Them Distance\Graphics\Social\Facebook\GTD-FacebookImages_SharedImage0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64" y="2185198"/>
            <a:ext cx="3952712" cy="2073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39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Brockhoff</dc:creator>
  <cp:lastModifiedBy>Christi Vitello</cp:lastModifiedBy>
  <cp:revision>24</cp:revision>
  <dcterms:created xsi:type="dcterms:W3CDTF">2017-11-24T17:11:15Z</dcterms:created>
  <dcterms:modified xsi:type="dcterms:W3CDTF">2017-12-13T15:15:10Z</dcterms:modified>
</cp:coreProperties>
</file>